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72" r:id="rId4"/>
    <p:sldId id="259" r:id="rId5"/>
    <p:sldId id="276" r:id="rId6"/>
    <p:sldId id="26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7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98" y="174"/>
      </p:cViewPr>
      <p:guideLst>
        <p:guide orient="horz" pos="2727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49" d="100"/>
          <a:sy n="49" d="100"/>
        </p:scale>
        <p:origin x="1842" y="54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4B820AE-1B2A-445C-A4B2-53F384576E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35BC12C-CF8A-4105-A637-3CBF472604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BB132-54F2-4220-ACD1-3781FBD8318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2E1266E-0183-4E8F-B15A-84742DCE61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2778227-954E-404E-AF04-7C532D66E7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F62D6-C5AE-49CC-9150-67E0182FD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70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9BB1E-29B9-4908-96E0-008F76BA0F5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A4993-7B1C-4B58-8DE5-46659C64F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71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A4993-7B1C-4B58-8DE5-46659C64F2E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47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A4993-7B1C-4B58-8DE5-46659C64F2E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14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CC1583-19C2-445C-95FA-A70871E05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3A5486A-C161-425C-A383-9D1AA1977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C422A5-B09C-47C4-9C8A-9B9C05176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7E6C82-6792-4FBB-A79A-3F80C4AF2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855793-DEBA-4AE8-B065-700CB954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43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6AB12F-3919-42A5-9D52-28C1DE361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5FE983-91ED-40FC-9704-B9703B862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5FD293-9E72-4E85-80A3-FF4D8D8E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23688E-55E4-4D81-890E-EC336702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7A172E-A83B-408A-B0A4-2E5F7035D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1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533554-5169-4CC7-A4B9-9D141DCB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108A324-4A63-43E6-9BBD-85864AB68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7C24C4-894C-409E-9E39-69CFA6E20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037769-3786-46C2-A86D-ED5F8347B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481EAF2-D9EA-4EE8-B9A7-F2E9680D8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62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679DA0-77CA-42D1-9E41-301657ACE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C4ACEA-FC89-4D93-8E7C-FE16DB6CB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D149FBB-7482-43D8-98B8-BF5BFD052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5205ED-E192-4047-A673-F6E4B000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878A468-C1C1-4B5B-B81A-B95CA4BF0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74FA79D-0246-4C47-B9A0-628545E6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0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2D9698-40DB-4AB0-BD05-36AA0D1E7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B14F902-6425-4FA6-93D4-724C523F5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A049BD2-C62A-4E57-B887-C32B05B19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E74049-94B3-49AA-8CD7-9172B01C5E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7109F05-4687-4CFD-A436-163973A05E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EAC0CE0-2AB5-4CBD-8E60-2ABDF6570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B3D1275-E8E5-480E-90E1-4EADE740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BCDE941-E13C-4D42-AF56-C64BB08D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4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70D95C-0797-4F7D-BC50-20E74033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6A4E088-2564-49AE-8E4F-8DD392A1C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1D8E9E9-6661-4367-AB64-688C61CDF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15DA628-06E5-4D9C-A79C-DB0B4A4F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7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F5E2C55-0969-41E2-8FFB-082F86A7F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2CE4470-2816-455C-8E37-FC40595D6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0095C40-48B2-41DD-A014-024576B74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55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5042B5-EF30-4606-8317-A279D26E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A24599-6234-48CF-AD9E-314A84EAE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3D57904-A3CD-4307-A279-44285096D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EA95DA4-8BB1-4E7F-AF48-045C6736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465630F-C522-48EC-9F1F-E5EB23601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721C11B-307E-411A-A095-F9ECC0B47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67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431920-2195-4E28-AA90-D5435E4B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91F81EF-CBFD-4115-A513-0A50A4CDC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C7EBD3-6E69-4898-8DE6-878FC9E5F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E07ABFA-DDA1-49CD-87EA-ED4C52707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3580AF6-21B1-4083-AAB1-2DACA204B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8C60580-281C-47D0-9648-B147512E3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CEC1A4-0E58-49C3-B439-240A1A987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D451F3B-FD5E-4E7C-85E3-1969A7FCC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8B9DA68-4033-4F4D-BA02-F06DD5780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E2F5F98-4F93-4447-9EB7-B7EBA2455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1C79D1-9967-4DDF-A07B-505B1BB8B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0057E58-D846-4199-8F9E-1C0B7031A8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14FF0D0-E51B-4909-9B60-E67E657A9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3366614-09B2-4A72-B948-DF23AB34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A4C8D8-0894-4668-A55F-A450833BE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EE9E2D4-6B9E-42F2-85D8-22619C9B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0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470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0"/>
            <a:ext cx="12192000" cy="234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4070D4A9-B599-4348-B256-0E428B8B8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5813" y="1314450"/>
            <a:ext cx="10664825" cy="10350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6EF77BD0-0A00-4EB4-9CDD-5A98ACBE15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2843213"/>
            <a:ext cx="10612438" cy="3781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9322F2F-857E-4FE4-BE4D-D21B4515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5216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4509000"/>
            <a:ext cx="12192000" cy="234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4070D4A9-B599-4348-B256-0E428B8B8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5813" y="1314450"/>
            <a:ext cx="10664825" cy="29245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D6F7538-3390-41DD-B230-F5083FB82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13" y="55937"/>
            <a:ext cx="10515600" cy="9179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8257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AB6D58-97DC-44E4-9E0A-561EED96B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000" y="365125"/>
            <a:ext cx="7732800" cy="1038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0"/>
            <a:ext cx="285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E46014F-1F57-473C-840B-91CF6FA9A7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76638" y="1673225"/>
            <a:ext cx="7785100" cy="49514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956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0FB3E60-2F82-4C12-95B3-7ACC1B0E5862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accent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445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95E16D1-998B-48A7-9C66-2F192101B82F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8120B5-0C92-46E1-BAA0-BA8A5399D9C2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BF0CE19-D07F-45F4-8B53-F4AE3EAC0AF5}"/>
              </a:ext>
            </a:extLst>
          </p:cNvPr>
          <p:cNvGrpSpPr/>
          <p:nvPr userDrawn="1"/>
        </p:nvGrpSpPr>
        <p:grpSpPr>
          <a:xfrm>
            <a:off x="4161000" y="15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6D0ED7C-6F6D-4A0C-B5BF-D4C886121974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9" name="Блок-схема: объединение 8">
              <a:extLst>
                <a:ext uri="{FF2B5EF4-FFF2-40B4-BE49-F238E27FC236}">
                  <a16:creationId xmlns:a16="http://schemas.microsoft.com/office/drawing/2014/main" xmlns="" id="{F6313D72-2173-410E-9DAC-5F683BF77D8C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D0FFF0F-DED0-4533-AA04-278237E63B65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01E034F0-B288-495E-B8C4-5A4D6270B72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2" name="Блок-схема: объединение 11">
              <a:extLst>
                <a:ext uri="{FF2B5EF4-FFF2-40B4-BE49-F238E27FC236}">
                  <a16:creationId xmlns:a16="http://schemas.microsoft.com/office/drawing/2014/main" xmlns="" id="{7F3095C1-9AE8-47F3-8F8B-8B149C02C892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9563E350-4964-48DA-95EE-507A76F60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5638" y="9000"/>
            <a:ext cx="5186362" cy="333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Заголовок 16">
            <a:extLst>
              <a:ext uri="{FF2B5EF4-FFF2-40B4-BE49-F238E27FC236}">
                <a16:creationId xmlns:a16="http://schemas.microsoft.com/office/drawing/2014/main" xmlns="" id="{E44DF226-C979-4C53-9AB3-F30F19A61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7" y="485501"/>
            <a:ext cx="52578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5" name="Текст 18">
            <a:extLst>
              <a:ext uri="{FF2B5EF4-FFF2-40B4-BE49-F238E27FC236}">
                <a16:creationId xmlns:a16="http://schemas.microsoft.com/office/drawing/2014/main" xmlns="" id="{C0D997C5-63D2-40A5-8978-8A0E7A482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987" y="2153964"/>
            <a:ext cx="5186363" cy="40497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xmlns="" id="{0DC8507B-223A-4D10-9873-5F8CBA1FA6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4638" y="3519000"/>
            <a:ext cx="5186362" cy="333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3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xmlns="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0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1">
            <a:extLst>
              <a:ext uri="{FF2B5EF4-FFF2-40B4-BE49-F238E27FC236}">
                <a16:creationId xmlns:a16="http://schemas.microsoft.com/office/drawing/2014/main" xmlns="" id="{AC7B45C4-0029-484F-BC10-E13FF562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234000"/>
            <a:ext cx="11341100" cy="10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F8FF044D-1DB9-4B7C-9D24-F0D3A3DD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xmlns="" id="{738784A2-81B9-4C54-8F48-52CB72EF9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95341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xmlns="" id="{21C4B4FC-EB7C-4B83-9B03-36AC76ADC6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1675" y="23034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xmlns="" id="{FC421DAD-9956-40BC-B396-121BDF522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5450" y="40581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xmlns="" id="{0596AFFC-6327-4316-8A52-555C5499A3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06109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xmlns="" id="{709A8CBC-B10E-4729-8664-C17D4F6947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76000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Текст 4">
            <a:extLst>
              <a:ext uri="{FF2B5EF4-FFF2-40B4-BE49-F238E27FC236}">
                <a16:creationId xmlns:a16="http://schemas.microsoft.com/office/drawing/2014/main" xmlns="" id="{05550F69-FB7F-4160-902B-8FE3C5C275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9739" y="1493838"/>
            <a:ext cx="11341100" cy="62706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7035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hyperlink" Target="https://presentation-creation.ru/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8E8430-DDB9-4451-9D36-B3AF2E769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E93D94-3035-46FC-A88F-4C3D803A5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C1E060-1FC4-4335-BB7B-E97E627F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3E2BF-9ADC-477C-B985-ED6A3FE2C52E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DED04A-12F8-4119-ACB5-AA522965E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F0D0D2-7346-4BE2-B3F5-7DE8403A21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424E6-770A-4943-8DFB-C07B33ECB3B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1"/>
            <a:extLst>
              <a:ext uri="{FF2B5EF4-FFF2-40B4-BE49-F238E27FC236}">
                <a16:creationId xmlns:a16="http://schemas.microsoft.com/office/drawing/2014/main" xmlns="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8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5" r:id="rId3"/>
    <p:sldLayoutId id="2147483667" r:id="rId4"/>
    <p:sldLayoutId id="2147483666" r:id="rId5"/>
    <p:sldLayoutId id="2147483661" r:id="rId6"/>
    <p:sldLayoutId id="2147483662" r:id="rId7"/>
    <p:sldLayoutId id="2147483663" r:id="rId8"/>
    <p:sldLayoutId id="2147483664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7A3F9B0-C61E-4C60-847E-58C20F285C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3A62C24-D04B-48C3-AA2C-139B09BA2CCB}"/>
              </a:ext>
            </a:extLst>
          </p:cNvPr>
          <p:cNvSpPr/>
          <p:nvPr/>
        </p:nvSpPr>
        <p:spPr>
          <a:xfrm>
            <a:off x="1236000" y="683550"/>
            <a:ext cx="9720000" cy="54675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F517E966-A564-45E1-84EA-531571F52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006725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</a:rPr>
              <a:t>Конкурс «Будущий профессионал»</a:t>
            </a:r>
            <a:endParaRPr lang="ru-RU" sz="4800" dirty="0">
              <a:solidFill>
                <a:schemeClr val="accent3"/>
              </a:solidFill>
            </a:endParaRP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xmlns="" id="{E2BDACE4-4494-4579-AE66-C36AE5DA67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Выполнила </a:t>
            </a:r>
            <a:r>
              <a:rPr lang="ru-RU" sz="1800" dirty="0" smtClean="0">
                <a:solidFill>
                  <a:schemeClr val="bg1"/>
                </a:solidFill>
              </a:rPr>
              <a:t>работу Шилова Дарья Павловна</a:t>
            </a:r>
          </a:p>
          <a:p>
            <a:r>
              <a:rPr lang="ru-RU" sz="1800" dirty="0">
                <a:solidFill>
                  <a:schemeClr val="bg1"/>
                </a:solidFill>
              </a:rPr>
              <a:t>Муниципальное бюджетное общеобразовательное учреждение средняя общеобразовательная школа с углубленным изучением отдельных предметов №</a:t>
            </a:r>
            <a:r>
              <a:rPr lang="ru-RU" sz="1800" dirty="0" smtClean="0">
                <a:solidFill>
                  <a:schemeClr val="bg1"/>
                </a:solidFill>
              </a:rPr>
              <a:t>6</a:t>
            </a:r>
          </a:p>
          <a:p>
            <a:r>
              <a:rPr lang="ru-RU" sz="1800" dirty="0">
                <a:solidFill>
                  <a:schemeClr val="bg1"/>
                </a:solidFill>
              </a:rPr>
              <a:t>г</a:t>
            </a:r>
            <a:r>
              <a:rPr lang="ru-RU" sz="1800" dirty="0" smtClean="0">
                <a:solidFill>
                  <a:schemeClr val="bg1"/>
                </a:solidFill>
              </a:rPr>
              <a:t>. </a:t>
            </a:r>
            <a:r>
              <a:rPr lang="ru-RU" sz="1800" dirty="0" err="1" smtClean="0">
                <a:solidFill>
                  <a:schemeClr val="bg1"/>
                </a:solidFill>
              </a:rPr>
              <a:t>Урай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7677A69-23E8-4468-B0C1-F200BA6A0BB0}"/>
              </a:ext>
            </a:extLst>
          </p:cNvPr>
          <p:cNvSpPr/>
          <p:nvPr/>
        </p:nvSpPr>
        <p:spPr>
          <a:xfrm>
            <a:off x="456450" y="257400"/>
            <a:ext cx="11318400" cy="636660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80EDFB5-21BB-424E-8BAF-06E45D4C89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31000" y="5259697"/>
            <a:ext cx="630000" cy="63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1E6CC90-E5B5-4EE1-ADD7-BE64FB1EA8A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5331000" y="5255626"/>
            <a:ext cx="630000" cy="63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6322B80-1B25-4544-A91D-02C0F51B77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6231000" y="5255626"/>
            <a:ext cx="630000" cy="63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15D470A-5CBB-4A2B-BB08-5E60D48A0DE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7131000" y="5255626"/>
            <a:ext cx="630000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1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AE3AC5-8DCB-496C-8E63-AC9FF0F46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ХОЧУ: интересы, пожелания, мечты </a:t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A41605-339E-4210-9FCA-20A98B9F51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3199" y="1539000"/>
            <a:ext cx="5752800" cy="44993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</a:t>
            </a:r>
            <a:r>
              <a:rPr lang="ru-RU" sz="1800" dirty="0" smtClean="0"/>
              <a:t>ажным аспектом моего выбора стал формат работы. Мне хотелось выполнять свои задачи, как сидя в офисе или компании, так и из любой точки мира удалённо.</a:t>
            </a:r>
          </a:p>
          <a:p>
            <a:r>
              <a:rPr lang="ru-RU" sz="1800" dirty="0" smtClean="0"/>
              <a:t>Получение широких карьерных перспектив и возможностей </a:t>
            </a:r>
            <a:r>
              <a:rPr lang="ru-RU" sz="1800" dirty="0"/>
              <a:t>для развития и повышения </a:t>
            </a:r>
            <a:r>
              <a:rPr lang="ru-RU" sz="1800" dirty="0" smtClean="0"/>
              <a:t>квалификации стали мечтой и мотивацией освоить специальность.</a:t>
            </a:r>
          </a:p>
          <a:p>
            <a:r>
              <a:rPr lang="ru-RU" sz="1800" dirty="0" smtClean="0"/>
              <a:t>Меня всегда привлекала работа с людьми, расчетами </a:t>
            </a:r>
            <a:r>
              <a:rPr lang="ru-RU" sz="1800" dirty="0"/>
              <a:t>и умением </a:t>
            </a:r>
            <a:r>
              <a:rPr lang="ru-RU" sz="1800" dirty="0" smtClean="0"/>
              <a:t>обращаться </a:t>
            </a:r>
            <a:r>
              <a:rPr lang="ru-RU" sz="1800" dirty="0"/>
              <a:t>со </a:t>
            </a:r>
            <a:r>
              <a:rPr lang="ru-RU" sz="1800" dirty="0" smtClean="0"/>
              <a:t>статистикой. Для меня никогда не являлось сложностью проанализировать графики или зависимости.</a:t>
            </a:r>
          </a:p>
          <a:p>
            <a:r>
              <a:rPr lang="ru-RU" sz="1800" dirty="0" smtClean="0"/>
              <a:t>Такие профессии вызвали у меня огромный интерес при выборе.</a:t>
            </a:r>
          </a:p>
          <a:p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199" y="1690688"/>
            <a:ext cx="4457600" cy="3343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90314" y="62190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990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6ACD048D-76D9-41CB-88F8-FD08228D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21000" y="2574000"/>
            <a:ext cx="6435000" cy="400500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Я поняла одну вещь, чтобы </a:t>
            </a:r>
            <a:r>
              <a:rPr lang="ru-RU" sz="2000" dirty="0">
                <a:solidFill>
                  <a:schemeClr val="accent1"/>
                </a:solidFill>
              </a:rPr>
              <a:t>быть успешным и востребованным, специалист должен обладать аналитическим складом ума — чтобы видеть причинно-следственные связи между явлениями и понимать откуда что берётся. </a:t>
            </a:r>
            <a:r>
              <a:rPr lang="ru-RU" sz="2000" dirty="0" smtClean="0">
                <a:solidFill>
                  <a:schemeClr val="accent1"/>
                </a:solidFill>
              </a:rPr>
              <a:t>Умение </a:t>
            </a:r>
            <a:r>
              <a:rPr lang="ru-RU" sz="2000" dirty="0">
                <a:solidFill>
                  <a:schemeClr val="accent1"/>
                </a:solidFill>
              </a:rPr>
              <a:t>доходчиво преподнести информацию — ещё одно важное качество. Если показать сухую табличку с огромным количеством колонок с данными, никто ничего не поймёт. Но если донести мысль креативно, на понятном языке, успех не за горами. 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 marL="0" indent="0" algn="r"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Хорошая </a:t>
            </a:r>
            <a:r>
              <a:rPr lang="ru-RU" sz="2000" dirty="0">
                <a:solidFill>
                  <a:schemeClr val="accent1"/>
                </a:solidFill>
              </a:rPr>
              <a:t>память, усидчивость, способность концентрироваться и удерживать внимание продолжительное </a:t>
            </a:r>
            <a:r>
              <a:rPr lang="ru-RU" sz="2000" dirty="0" smtClean="0">
                <a:solidFill>
                  <a:schemeClr val="accent1"/>
                </a:solidFill>
              </a:rPr>
              <a:t>время-ещё одни качества, на которые я сделала большой акцент, анализируя себя и свои личностные особенности.</a:t>
            </a:r>
          </a:p>
          <a:p>
            <a:pPr marL="0" indent="0" algn="r">
              <a:buNone/>
            </a:pP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ED081E3-0EEC-47D6-8B2C-F43BA7232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906" y="549000"/>
            <a:ext cx="6314188" cy="1125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МОГУ: способности , личностные особенности, умения в настоящем и будущем</a:t>
            </a:r>
            <a:endParaRPr lang="ru-RU" sz="3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00" y="3024000"/>
            <a:ext cx="4976000" cy="2799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798314" y="63943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820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194A4E3-5AD2-417E-8A8A-F82C06AC8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7" y="485501"/>
            <a:ext cx="4126013" cy="10084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14" name="Текст 11">
            <a:extLst>
              <a:ext uri="{FF2B5EF4-FFF2-40B4-BE49-F238E27FC236}">
                <a16:creationId xmlns:a16="http://schemas.microsoft.com/office/drawing/2014/main" xmlns="" id="{CAE7D754-7D65-49B0-A3EE-82146EF432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122" y="1764000"/>
            <a:ext cx="5186362" cy="4049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Свою жизнь и работу я бы хотела связать с городом Екатеринбург. На диаграмме я отразила самые востребованные сферы-источники заработка в этом городе на 2022-2024 год.</a:t>
            </a:r>
          </a:p>
          <a:p>
            <a:pPr marL="0" indent="0">
              <a:buNone/>
            </a:pPr>
            <a:r>
              <a:rPr lang="ru-RU" sz="1800" dirty="0"/>
              <a:t>Специалисты по финансам помогают компаниям рассчитать риски, сократить количество издержек или повысить окупаемость продукта. И самое главное, именно они могут минимизировать или даже предотвратить финансовые убытки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r>
              <a:rPr lang="ru-RU" sz="1800" dirty="0" smtClean="0"/>
              <a:t>Заработная плата по данным разных ресурсов колеблется от 50.000 тысяч рублей до 100.000 тысяч и выше.</a:t>
            </a:r>
          </a:p>
          <a:p>
            <a:pPr marL="0" indent="0">
              <a:buNone/>
            </a:pPr>
            <a:endParaRPr lang="en-US" sz="1800" dirty="0">
              <a:solidFill>
                <a:schemeClr val="accent1"/>
              </a:solidFill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2"/>
          </p:nvPr>
        </p:nvSpPr>
        <p:spPr>
          <a:xfrm>
            <a:off x="7356000" y="3519000"/>
            <a:ext cx="3971362" cy="2880000"/>
          </a:xfrm>
        </p:spPr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7005638" y="684000"/>
            <a:ext cx="4445362" cy="2655000"/>
          </a:xfrm>
        </p:spPr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02959"/>
            <a:ext cx="5800575" cy="27875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745732" y="636727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1570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6000" y="234000"/>
            <a:ext cx="7732800" cy="103887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Мои профессии будущего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000" y="1809000"/>
            <a:ext cx="8599172" cy="3555000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0" y="1944000"/>
            <a:ext cx="2856000" cy="580641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 подобрала три самых прибыльных и востребованных профессий для себя.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58800" y="63990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9915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xmlns="" id="{36A185A8-DC91-4856-8667-DAB40D56ABA5}"/>
              </a:ext>
            </a:extLst>
          </p:cNvPr>
          <p:cNvSpPr/>
          <p:nvPr/>
        </p:nvSpPr>
        <p:spPr>
          <a:xfrm>
            <a:off x="8301000" y="2574000"/>
            <a:ext cx="2745000" cy="1485000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CB32D1A-C350-4449-B81A-F1886A7ED552}"/>
              </a:ext>
            </a:extLst>
          </p:cNvPr>
          <p:cNvSpPr/>
          <p:nvPr/>
        </p:nvSpPr>
        <p:spPr>
          <a:xfrm>
            <a:off x="6616850" y="2945765"/>
            <a:ext cx="1690500" cy="7404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A892C0F-0900-4E39-B2D8-1D77BE49C9AC}"/>
              </a:ext>
            </a:extLst>
          </p:cNvPr>
          <p:cNvSpPr/>
          <p:nvPr/>
        </p:nvSpPr>
        <p:spPr>
          <a:xfrm>
            <a:off x="4929525" y="2945764"/>
            <a:ext cx="1690500" cy="7404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53CCA7F-518A-4905-9462-40C1C1D8B904}"/>
              </a:ext>
            </a:extLst>
          </p:cNvPr>
          <p:cNvSpPr/>
          <p:nvPr/>
        </p:nvSpPr>
        <p:spPr>
          <a:xfrm>
            <a:off x="3243305" y="2945764"/>
            <a:ext cx="1690500" cy="7404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01E228C-E55A-4C8B-8D8F-F8DDEAD1B1AD}"/>
              </a:ext>
            </a:extLst>
          </p:cNvPr>
          <p:cNvSpPr/>
          <p:nvPr/>
        </p:nvSpPr>
        <p:spPr>
          <a:xfrm>
            <a:off x="1552805" y="2945764"/>
            <a:ext cx="1690500" cy="740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8E8157E-8A3E-4BDC-9129-09AC347B28A9}"/>
              </a:ext>
            </a:extLst>
          </p:cNvPr>
          <p:cNvSpPr txBox="1"/>
          <p:nvPr/>
        </p:nvSpPr>
        <p:spPr>
          <a:xfrm>
            <a:off x="8575861" y="299109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0</a:t>
            </a:r>
            <a:r>
              <a:rPr lang="ru-RU" sz="3600" dirty="0" smtClean="0">
                <a:solidFill>
                  <a:schemeClr val="bg2"/>
                </a:solidFill>
              </a:rPr>
              <a:t>5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E5C48BA-14E7-4EF6-81A2-D62869D8A099}"/>
              </a:ext>
            </a:extLst>
          </p:cNvPr>
          <p:cNvSpPr txBox="1"/>
          <p:nvPr/>
        </p:nvSpPr>
        <p:spPr>
          <a:xfrm>
            <a:off x="7123259" y="299280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0</a:t>
            </a:r>
            <a:r>
              <a:rPr lang="ru-RU" sz="3600" dirty="0" smtClean="0">
                <a:solidFill>
                  <a:schemeClr val="bg2"/>
                </a:solidFill>
              </a:rPr>
              <a:t>4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70970A3-B863-4131-80E4-3C38EDAB317F}"/>
              </a:ext>
            </a:extLst>
          </p:cNvPr>
          <p:cNvSpPr txBox="1"/>
          <p:nvPr/>
        </p:nvSpPr>
        <p:spPr>
          <a:xfrm>
            <a:off x="5435934" y="299486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0</a:t>
            </a:r>
            <a:r>
              <a:rPr lang="ru-RU" sz="3600" dirty="0" smtClean="0">
                <a:solidFill>
                  <a:schemeClr val="bg2"/>
                </a:solidFill>
              </a:rPr>
              <a:t>3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46A4802-354D-4E30-A70E-2E0867306A6B}"/>
              </a:ext>
            </a:extLst>
          </p:cNvPr>
          <p:cNvSpPr txBox="1"/>
          <p:nvPr/>
        </p:nvSpPr>
        <p:spPr>
          <a:xfrm>
            <a:off x="3723274" y="299538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0</a:t>
            </a:r>
            <a:r>
              <a:rPr lang="ru-RU" sz="3600" dirty="0" smtClean="0">
                <a:solidFill>
                  <a:schemeClr val="bg2"/>
                </a:solidFill>
              </a:rPr>
              <a:t>2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AB68477-9A1C-4631-AB71-AF54F11DABFD}"/>
              </a:ext>
            </a:extLst>
          </p:cNvPr>
          <p:cNvSpPr txBox="1"/>
          <p:nvPr/>
        </p:nvSpPr>
        <p:spPr>
          <a:xfrm>
            <a:off x="2026424" y="299280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0</a:t>
            </a:r>
            <a:r>
              <a:rPr lang="ru-RU" sz="3600" dirty="0" smtClean="0">
                <a:solidFill>
                  <a:schemeClr val="bg2"/>
                </a:solidFill>
              </a:rPr>
              <a:t>1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2E0A16A9-138B-45FC-80A2-76C1B73C2294}"/>
              </a:ext>
            </a:extLst>
          </p:cNvPr>
          <p:cNvSpPr/>
          <p:nvPr/>
        </p:nvSpPr>
        <p:spPr>
          <a:xfrm>
            <a:off x="2157298" y="4098034"/>
            <a:ext cx="481514" cy="455966"/>
          </a:xfrm>
          <a:prstGeom prst="roundRect">
            <a:avLst>
              <a:gd name="adj" fmla="val 1575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AA0421E0-93B2-4F81-9128-BA728844BD48}"/>
              </a:ext>
            </a:extLst>
          </p:cNvPr>
          <p:cNvSpPr/>
          <p:nvPr/>
        </p:nvSpPr>
        <p:spPr>
          <a:xfrm>
            <a:off x="3836099" y="4098034"/>
            <a:ext cx="488110" cy="455966"/>
          </a:xfrm>
          <a:prstGeom prst="roundRect">
            <a:avLst>
              <a:gd name="adj" fmla="val 189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E0F5B768-F24E-48F9-BF47-91F79A8A22E5}"/>
              </a:ext>
            </a:extLst>
          </p:cNvPr>
          <p:cNvSpPr/>
          <p:nvPr/>
        </p:nvSpPr>
        <p:spPr>
          <a:xfrm>
            <a:off x="5529885" y="4094850"/>
            <a:ext cx="483280" cy="455966"/>
          </a:xfrm>
          <a:prstGeom prst="roundRect">
            <a:avLst>
              <a:gd name="adj" fmla="val 170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39C41BB8-404E-4311-B307-8E6957CA6CAF}"/>
              </a:ext>
            </a:extLst>
          </p:cNvPr>
          <p:cNvSpPr/>
          <p:nvPr/>
        </p:nvSpPr>
        <p:spPr>
          <a:xfrm>
            <a:off x="7221343" y="4094851"/>
            <a:ext cx="481514" cy="455966"/>
          </a:xfrm>
          <a:prstGeom prst="roundRect">
            <a:avLst>
              <a:gd name="adj" fmla="val 181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FDCD1812-C871-4BD1-A197-D87B9B5820AA}"/>
              </a:ext>
            </a:extLst>
          </p:cNvPr>
          <p:cNvSpPr/>
          <p:nvPr/>
        </p:nvSpPr>
        <p:spPr>
          <a:xfrm>
            <a:off x="8902233" y="4094850"/>
            <a:ext cx="481514" cy="455966"/>
          </a:xfrm>
          <a:prstGeom prst="roundRect">
            <a:avLst>
              <a:gd name="adj" fmla="val 166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75001D4B-7744-4E9E-BC5B-5A740F69572F}"/>
              </a:ext>
            </a:extLst>
          </p:cNvPr>
          <p:cNvSpPr/>
          <p:nvPr/>
        </p:nvSpPr>
        <p:spPr>
          <a:xfrm>
            <a:off x="1585803" y="4775467"/>
            <a:ext cx="1624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Ассистент финансового отдела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AE738C91-0FFF-4C01-84DB-43CCC6A79D47}"/>
              </a:ext>
            </a:extLst>
          </p:cNvPr>
          <p:cNvSpPr/>
          <p:nvPr/>
        </p:nvSpPr>
        <p:spPr>
          <a:xfrm>
            <a:off x="3280798" y="4778909"/>
            <a:ext cx="1624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Финансовый аналитик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22B017D2-DD05-4C04-AAE8-C00D46138F46}"/>
              </a:ext>
            </a:extLst>
          </p:cNvPr>
          <p:cNvSpPr/>
          <p:nvPr/>
        </p:nvSpPr>
        <p:spPr>
          <a:xfrm>
            <a:off x="4959273" y="4775467"/>
            <a:ext cx="1624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Старший финансовый аналитик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3441A7D3-7964-4A03-A946-334D00629139}"/>
              </a:ext>
            </a:extLst>
          </p:cNvPr>
          <p:cNvSpPr/>
          <p:nvPr/>
        </p:nvSpPr>
        <p:spPr>
          <a:xfrm>
            <a:off x="6654268" y="4775467"/>
            <a:ext cx="1624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Финансовый контролер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7BA29522-6DA2-4C94-998F-1CD0B72C4D76}"/>
              </a:ext>
            </a:extLst>
          </p:cNvPr>
          <p:cNvSpPr/>
          <p:nvPr/>
        </p:nvSpPr>
        <p:spPr>
          <a:xfrm>
            <a:off x="8330738" y="4775467"/>
            <a:ext cx="1624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Финансовый директор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33" name="Текст 11">
            <a:extLst>
              <a:ext uri="{FF2B5EF4-FFF2-40B4-BE49-F238E27FC236}">
                <a16:creationId xmlns:a16="http://schemas.microsoft.com/office/drawing/2014/main" xmlns="" id="{C3CE619A-4CA1-4861-BEDC-636AA31BED4A}"/>
              </a:ext>
            </a:extLst>
          </p:cNvPr>
          <p:cNvSpPr txBox="1">
            <a:spLocks/>
          </p:cNvSpPr>
          <p:nvPr/>
        </p:nvSpPr>
        <p:spPr>
          <a:xfrm>
            <a:off x="763586" y="1592195"/>
            <a:ext cx="10664825" cy="10802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>
              <a:solidFill>
                <a:schemeClr val="accent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6434" y="748517"/>
            <a:ext cx="110345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/>
                </a:solidFill>
              </a:rPr>
              <a:t>Такие специалисты востребованы в государственных учреждениях и </a:t>
            </a:r>
            <a:r>
              <a:rPr lang="ru-RU" sz="2000" dirty="0" smtClean="0">
                <a:solidFill>
                  <a:schemeClr val="accent1"/>
                </a:solidFill>
              </a:rPr>
              <a:t>гос. корпорациях</a:t>
            </a:r>
            <a:r>
              <a:rPr lang="ru-RU" sz="2000" dirty="0">
                <a:solidFill>
                  <a:schemeClr val="accent1"/>
                </a:solidFill>
              </a:rPr>
              <a:t>, инвестиционных, страховых и консалтинговых компаниях, в финансово-аналитических центрах, инвестиционных фондах и биржах. Можно пойти в IT и устроиться в компанию, которая занимается финансовыми технологиями: платёжными системами, </a:t>
            </a:r>
            <a:r>
              <a:rPr lang="ru-RU" sz="2000" dirty="0" err="1">
                <a:solidFill>
                  <a:schemeClr val="accent1"/>
                </a:solidFill>
              </a:rPr>
              <a:t>криптовалютами</a:t>
            </a:r>
            <a:r>
              <a:rPr lang="ru-RU" sz="2000" dirty="0">
                <a:solidFill>
                  <a:schemeClr val="accent1"/>
                </a:solidFill>
              </a:rPr>
              <a:t> и </a:t>
            </a:r>
            <a:r>
              <a:rPr lang="ru-RU" sz="2000" dirty="0" err="1" smtClean="0">
                <a:solidFill>
                  <a:schemeClr val="accent1"/>
                </a:solidFill>
              </a:rPr>
              <a:t>блокчейном</a:t>
            </a:r>
            <a:r>
              <a:rPr lang="ru-RU" sz="2000" dirty="0" smtClean="0">
                <a:solidFill>
                  <a:schemeClr val="accent1"/>
                </a:solidFill>
              </a:rPr>
              <a:t>. Выбирая специальность связанную с экономикой и финансами, вы можете обеспечить себе хорошее будущее и карьерный рост.</a:t>
            </a:r>
            <a:endParaRPr lang="ru-RU" sz="2000" dirty="0">
              <a:solidFill>
                <a:schemeClr val="accent1"/>
              </a:solidFill>
            </a:endParaRPr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11000" y="62190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5446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025373"/>
      </a:dk2>
      <a:lt2>
        <a:srgbClr val="E7E6E6"/>
      </a:lt2>
      <a:accent1>
        <a:srgbClr val="025373"/>
      </a:accent1>
      <a:accent2>
        <a:srgbClr val="0378A6"/>
      </a:accent2>
      <a:accent3>
        <a:srgbClr val="F2CB05"/>
      </a:accent3>
      <a:accent4>
        <a:srgbClr val="D6D6D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414</Words>
  <Application>Microsoft Office PowerPoint</Application>
  <PresentationFormat>Широкоэкранный</PresentationFormat>
  <Paragraphs>38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Конкурс «Будущий профессионал»</vt:lpstr>
      <vt:lpstr>ХОЧУ: интересы, пожелания, мечты  </vt:lpstr>
      <vt:lpstr>МОГУ: способности , личностные особенности, умения в настоящем и будущем</vt:lpstr>
      <vt:lpstr>Географическое положение</vt:lpstr>
      <vt:lpstr>Мои профессии будущего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Даша Шилова</cp:lastModifiedBy>
  <cp:revision>23</cp:revision>
  <dcterms:created xsi:type="dcterms:W3CDTF">2020-06-21T13:18:43Z</dcterms:created>
  <dcterms:modified xsi:type="dcterms:W3CDTF">2022-10-23T15:03:30Z</dcterms:modified>
</cp:coreProperties>
</file>